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302" r:id="rId6"/>
    <p:sldId id="285" r:id="rId7"/>
    <p:sldId id="305" r:id="rId8"/>
    <p:sldId id="293" r:id="rId9"/>
    <p:sldId id="292" r:id="rId10"/>
    <p:sldId id="304" r:id="rId11"/>
    <p:sldId id="273" r:id="rId12"/>
    <p:sldId id="272" r:id="rId13"/>
    <p:sldId id="279" r:id="rId14"/>
    <p:sldId id="306" r:id="rId15"/>
    <p:sldId id="295" r:id="rId16"/>
    <p:sldId id="296" r:id="rId17"/>
    <p:sldId id="297" r:id="rId18"/>
    <p:sldId id="289" r:id="rId19"/>
    <p:sldId id="298" r:id="rId20"/>
    <p:sldId id="299" r:id="rId21"/>
    <p:sldId id="300" r:id="rId22"/>
    <p:sldId id="303" r:id="rId23"/>
    <p:sldId id="267" r:id="rId24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4"/>
    <a:srgbClr val="000000"/>
    <a:srgbClr val="8F9C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4061" autoAdjust="0"/>
  </p:normalViewPr>
  <p:slideViewPr>
    <p:cSldViewPr snapToGrid="0">
      <p:cViewPr varScale="1">
        <p:scale>
          <a:sx n="74" d="100"/>
          <a:sy n="74" d="100"/>
        </p:scale>
        <p:origin x="9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8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BA9814-F617-45B8-A3BD-849CEE487018}" type="datetime1">
              <a:rPr lang="it-IT" smtClean="0"/>
              <a:t>28/07/2023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2:24:31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0,'18178'0,"-18144"0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2:24:50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1,'18242'0,"-18374"0,95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6T12:24:54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2B469E-915C-4C12-AE92-0A5825963432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798A97-4177-442A-BEE9-CFF85D389EB0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412D00-FCB5-4A09-B7DD-20FA49AF0472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BC32F-A4DB-4191-8992-94AFBDA7E903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testo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14D12A-43FA-40C8-BBE5-46B89E0AF55F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Casella di tes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"</a:t>
            </a:r>
          </a:p>
        </p:txBody>
      </p:sp>
      <p:sp>
        <p:nvSpPr>
          <p:cNvPr id="13" name="Casella di tes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84AE86-411A-494F-AEC1-2D73826D19B1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7" name="Connettore dirit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0CFB7E-FDD4-46B2-857E-EF21E3AC6C9E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Segnaposto tes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0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3" name="Segnaposto tes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7" name="Connettore dirit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FF058D-C1C1-489B-8BE3-A282BEA8D487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67DB1A-850A-4B05-B895-7E5D8968600E}" type="datetime1">
              <a:rPr lang="it-IT" smtClean="0"/>
              <a:t>28/07/2023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112492-6122-4033-A6B0-C63A9DA774C7}" type="datetime1">
              <a:rPr lang="it-IT" smtClean="0"/>
              <a:t>28/07/2023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DD0CA-D849-43AF-B83D-89825ED2116A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60706A-4776-401C-9824-FC5F951B98EB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427F75-A537-44BB-92CA-14A52D14D897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4F0C37-6B93-4265-938E-99992743B0EC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6627-3442-4045-8EA8-EB7B4B5CAF0C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099C3-42F3-4969-9FB0-20A1593C60F7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5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918F99-25CF-43D8-B508-76AE89E0B470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5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13A103-B32E-4322-92C3-A29B69B91E08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70B908AE-3340-4CAC-9582-EC23DBB8900B}" type="datetime1">
              <a:rPr lang="it-IT" noProof="0" smtClean="0"/>
              <a:t>28/07/2023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hsanet.medium.com/android-unique-device-id-history-and-updates-7667b38e4ee2" TargetMode="External"/><Relationship Id="rId2" Type="http://schemas.openxmlformats.org/officeDocument/2006/relationships/hyperlink" Target="https://en.proft.me/2017/06/13/how-get-unique-id-identify-android-devic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com/training/articles/security-key-attestation" TargetMode="External"/><Relationship Id="rId5" Type="http://schemas.openxmlformats.org/officeDocument/2006/relationships/hyperlink" Target="https://developer.android.com/training/articles/keystore" TargetMode="External"/><Relationship Id="rId4" Type="http://schemas.openxmlformats.org/officeDocument/2006/relationships/hyperlink" Target="https://developer.android.com/training/articles/user-data-id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collegamenti a caten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087" y="783172"/>
            <a:ext cx="8825658" cy="2834275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/>
              <a:t>Techniques for Authentication of Mobile Devices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2855" y="4603819"/>
            <a:ext cx="3952179" cy="1915514"/>
          </a:xfrm>
        </p:spPr>
        <p:txBody>
          <a:bodyPr rtlCol="0">
            <a:normAutofit/>
          </a:bodyPr>
          <a:lstStyle/>
          <a:p>
            <a:r>
              <a:rPr lang="it-IT" dirty="0"/>
              <a:t>Perno Andrea – 296185</a:t>
            </a:r>
          </a:p>
          <a:p>
            <a:r>
              <a:rPr lang="it-IT" dirty="0"/>
              <a:t>Sciara Lorenzo – 303462</a:t>
            </a:r>
          </a:p>
          <a:p>
            <a:pPr rtl="0"/>
            <a:r>
              <a:rPr lang="it-IT" dirty="0"/>
              <a:t>Scicolone Omar – 296492</a:t>
            </a:r>
          </a:p>
          <a:p>
            <a:pPr rtl="0"/>
            <a:r>
              <a:rPr lang="it-IT" dirty="0"/>
              <a:t>Spinello Basilio – 292856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904C6DB-BF62-C293-882A-4F02925DF4E2}"/>
              </a:ext>
            </a:extLst>
          </p:cNvPr>
          <p:cNvSpPr txBox="1"/>
          <p:nvPr/>
        </p:nvSpPr>
        <p:spPr>
          <a:xfrm>
            <a:off x="806087" y="3975095"/>
            <a:ext cx="6034980" cy="94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Cybersecurity for Embedded Systems</a:t>
            </a:r>
          </a:p>
          <a:p>
            <a:pPr>
              <a:lnSpc>
                <a:spcPct val="150000"/>
              </a:lnSpc>
            </a:pPr>
            <a:r>
              <a:rPr lang="it-IT" sz="2400" dirty="0"/>
              <a:t>Track 9 – Group b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8134804-06B4-2486-10AA-58BA80EEF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087" y="5163780"/>
            <a:ext cx="3088016" cy="13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00260-D050-C000-B4B2-A922541E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22238"/>
            <a:ext cx="9404723" cy="1400530"/>
          </a:xfrm>
        </p:spPr>
        <p:txBody>
          <a:bodyPr/>
          <a:lstStyle/>
          <a:p>
            <a:r>
              <a:rPr lang="it-IT" sz="4800" dirty="0"/>
              <a:t>Android Key </a:t>
            </a:r>
            <a:r>
              <a:rPr lang="it-IT" sz="4800" dirty="0" err="1"/>
              <a:t>Attestation</a:t>
            </a:r>
            <a:endParaRPr lang="it-IT" sz="4800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2F1F32B-7E42-686E-5C42-51D0BA543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151" y="1678951"/>
            <a:ext cx="4396339" cy="2029449"/>
          </a:xfrm>
        </p:spPr>
        <p:txBody>
          <a:bodyPr>
            <a:normAutofit/>
          </a:bodyPr>
          <a:lstStyle/>
          <a:p>
            <a:r>
              <a:rPr lang="it-IT" sz="2400" dirty="0" err="1"/>
              <a:t>Each</a:t>
            </a:r>
            <a:r>
              <a:rPr lang="it-IT" sz="2400" dirty="0"/>
              <a:t> key </a:t>
            </a:r>
            <a:r>
              <a:rPr lang="it-IT" sz="2400" dirty="0" err="1"/>
              <a:t>pair</a:t>
            </a:r>
            <a:r>
              <a:rPr lang="it-IT" sz="2400" dirty="0"/>
              <a:t> </a:t>
            </a:r>
            <a:r>
              <a:rPr lang="it-IT" sz="2400" dirty="0" err="1"/>
              <a:t>have</a:t>
            </a:r>
            <a:r>
              <a:rPr lang="it-IT" sz="2400" dirty="0"/>
              <a:t> a Certificate Chain</a:t>
            </a:r>
          </a:p>
          <a:p>
            <a:r>
              <a:rPr lang="it-IT" sz="2400" dirty="0"/>
              <a:t>Export certificate chain to the </a:t>
            </a:r>
            <a:r>
              <a:rPr lang="it-IT" sz="2400" dirty="0">
                <a:solidFill>
                  <a:srgbClr val="FFFF00"/>
                </a:solidFill>
              </a:rPr>
              <a:t>verification server </a:t>
            </a:r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6" name="Segnaposto contenuto 7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550518A4-7309-A707-808C-91FE4C3386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8531" y="1485533"/>
            <a:ext cx="6470021" cy="3086467"/>
          </a:xfrm>
        </p:spPr>
      </p:pic>
      <p:sp>
        <p:nvSpPr>
          <p:cNvPr id="3" name="Freccia in giù 2">
            <a:extLst>
              <a:ext uri="{FF2B5EF4-FFF2-40B4-BE49-F238E27FC236}">
                <a16:creationId xmlns:a16="http://schemas.microsoft.com/office/drawing/2014/main" id="{CF4272A3-6FDB-461B-4497-F626FC4E5C43}"/>
              </a:ext>
            </a:extLst>
          </p:cNvPr>
          <p:cNvSpPr/>
          <p:nvPr/>
        </p:nvSpPr>
        <p:spPr>
          <a:xfrm>
            <a:off x="2441929" y="3974623"/>
            <a:ext cx="760973" cy="9123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4">
            <a:extLst>
              <a:ext uri="{FF2B5EF4-FFF2-40B4-BE49-F238E27FC236}">
                <a16:creationId xmlns:a16="http://schemas.microsoft.com/office/drawing/2014/main" id="{065659DC-56E8-7AC5-D629-E6C561BD260B}"/>
              </a:ext>
            </a:extLst>
          </p:cNvPr>
          <p:cNvSpPr txBox="1">
            <a:spLocks/>
          </p:cNvSpPr>
          <p:nvPr/>
        </p:nvSpPr>
        <p:spPr>
          <a:xfrm>
            <a:off x="1085833" y="5406300"/>
            <a:ext cx="3902974" cy="912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it-IT" sz="2400" dirty="0" err="1"/>
              <a:t>Verify</a:t>
            </a:r>
            <a:r>
              <a:rPr lang="it-IT" sz="2400" dirty="0"/>
              <a:t> Certificate Chain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B0D10883-B888-91BB-2BB9-748F9E6CB624}"/>
              </a:ext>
            </a:extLst>
          </p:cNvPr>
          <p:cNvSpPr/>
          <p:nvPr/>
        </p:nvSpPr>
        <p:spPr>
          <a:xfrm rot="16200000">
            <a:off x="5546925" y="5210616"/>
            <a:ext cx="675551" cy="9123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4">
            <a:extLst>
              <a:ext uri="{FF2B5EF4-FFF2-40B4-BE49-F238E27FC236}">
                <a16:creationId xmlns:a16="http://schemas.microsoft.com/office/drawing/2014/main" id="{DFE7F2DF-A409-2AEE-76CE-1CC2FE2777A9}"/>
              </a:ext>
            </a:extLst>
          </p:cNvPr>
          <p:cNvSpPr txBox="1">
            <a:spLocks/>
          </p:cNvSpPr>
          <p:nvPr/>
        </p:nvSpPr>
        <p:spPr>
          <a:xfrm>
            <a:off x="6966670" y="5237569"/>
            <a:ext cx="4396339" cy="1400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it-IT" sz="2400" dirty="0" err="1"/>
              <a:t>Verify</a:t>
            </a:r>
            <a:r>
              <a:rPr lang="it-IT" sz="2400" dirty="0"/>
              <a:t> Digital Signature for </a:t>
            </a:r>
            <a:r>
              <a:rPr lang="it-IT" sz="2400" dirty="0" err="1">
                <a:solidFill>
                  <a:srgbClr val="FFFF00"/>
                </a:solidFill>
              </a:rPr>
              <a:t>sender</a:t>
            </a:r>
            <a:r>
              <a:rPr lang="it-IT" sz="2400" dirty="0">
                <a:solidFill>
                  <a:srgbClr val="FFFF00"/>
                </a:solidFill>
              </a:rPr>
              <a:t>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06802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E932C0-38CE-BE5F-860B-4244BDC1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6" y="358821"/>
            <a:ext cx="6953569" cy="868083"/>
          </a:xfrm>
        </p:spPr>
        <p:txBody>
          <a:bodyPr/>
          <a:lstStyle/>
          <a:p>
            <a:r>
              <a:rPr lang="it-IT" sz="4800" dirty="0"/>
              <a:t>TEE Serial </a:t>
            </a:r>
            <a:r>
              <a:rPr lang="it-IT" sz="4800" dirty="0" err="1"/>
              <a:t>Number</a:t>
            </a:r>
            <a:endParaRPr lang="it-IT" sz="4800" dirty="0"/>
          </a:p>
        </p:txBody>
      </p:sp>
      <p:pic>
        <p:nvPicPr>
          <p:cNvPr id="6" name="Segnaposto contenuto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0392A42-18E5-7C8A-948B-4EB72749E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06" b="2320"/>
          <a:stretch/>
        </p:blipFill>
        <p:spPr>
          <a:xfrm>
            <a:off x="436516" y="2028825"/>
            <a:ext cx="7710985" cy="4543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3D6A567-0AE5-56BD-12B5-480C6D945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7" t="21293" r="11277" b="33134"/>
          <a:stretch/>
        </p:blipFill>
        <p:spPr>
          <a:xfrm>
            <a:off x="4561557" y="1350339"/>
            <a:ext cx="7400629" cy="2607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CDFDB2C-8EFF-8CD5-3A14-FBD75206205D}"/>
              </a:ext>
            </a:extLst>
          </p:cNvPr>
          <p:cNvSpPr/>
          <p:nvPr/>
        </p:nvSpPr>
        <p:spPr>
          <a:xfrm>
            <a:off x="857251" y="2400301"/>
            <a:ext cx="3073400" cy="10731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969FA3E-FDDC-08EF-C751-CB0A8B6FB47D}"/>
              </a:ext>
            </a:extLst>
          </p:cNvPr>
          <p:cNvCxnSpPr>
            <a:cxnSpLocks/>
          </p:cNvCxnSpPr>
          <p:nvPr/>
        </p:nvCxnSpPr>
        <p:spPr>
          <a:xfrm>
            <a:off x="3930651" y="3473451"/>
            <a:ext cx="593724" cy="507999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3064A1E2-C3D9-5A86-07F0-73A006CE2BF3}"/>
              </a:ext>
            </a:extLst>
          </p:cNvPr>
          <p:cNvCxnSpPr>
            <a:cxnSpLocks/>
          </p:cNvCxnSpPr>
          <p:nvPr/>
        </p:nvCxnSpPr>
        <p:spPr>
          <a:xfrm flipV="1">
            <a:off x="3930651" y="1320801"/>
            <a:ext cx="593724" cy="107950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0F13D415-7C4C-8C95-F833-29123F9F5333}"/>
                  </a:ext>
                </a:extLst>
              </p14:cNvPr>
              <p14:cNvContentPartPr/>
              <p14:nvPr/>
            </p14:nvContentPartPr>
            <p14:xfrm>
              <a:off x="5057347" y="3115822"/>
              <a:ext cx="6556680" cy="36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0F13D415-7C4C-8C95-F833-29123F9F53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3707" y="3007822"/>
                <a:ext cx="6664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0EB3A17E-C051-8B19-5932-E1B7321370D6}"/>
                  </a:ext>
                </a:extLst>
              </p14:cNvPr>
              <p14:cNvContentPartPr/>
              <p14:nvPr/>
            </p14:nvContentPartPr>
            <p14:xfrm>
              <a:off x="5071387" y="3044182"/>
              <a:ext cx="6567840" cy="3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0EB3A17E-C051-8B19-5932-E1B7321370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17747" y="2936542"/>
                <a:ext cx="6675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EE5D8F56-0FA9-9471-0716-A683F1C910FA}"/>
                  </a:ext>
                </a:extLst>
              </p14:cNvPr>
              <p14:cNvContentPartPr/>
              <p14:nvPr/>
            </p14:nvContentPartPr>
            <p14:xfrm>
              <a:off x="5057347" y="3044182"/>
              <a:ext cx="360" cy="3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EE5D8F56-0FA9-9471-0716-A683F1C910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3707" y="2936542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CB104B84-F527-B3CC-D161-751EE8C5D4C0}"/>
              </a:ext>
            </a:extLst>
          </p:cNvPr>
          <p:cNvSpPr txBox="1">
            <a:spLocks/>
          </p:cNvSpPr>
          <p:nvPr/>
        </p:nvSpPr>
        <p:spPr>
          <a:xfrm>
            <a:off x="8261871" y="4474368"/>
            <a:ext cx="3930129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2400" dirty="0" err="1">
                <a:solidFill>
                  <a:srgbClr val="FFFF00"/>
                </a:solidFill>
              </a:rPr>
              <a:t>Extract</a:t>
            </a:r>
            <a:r>
              <a:rPr lang="it-IT" sz="2400" dirty="0">
                <a:solidFill>
                  <a:srgbClr val="FFFF00"/>
                </a:solidFill>
              </a:rPr>
              <a:t> </a:t>
            </a:r>
            <a:r>
              <a:rPr lang="it-IT" sz="2400" dirty="0"/>
              <a:t>TEE S/N</a:t>
            </a:r>
            <a:r>
              <a:rPr lang="it-IT" sz="2400" dirty="0">
                <a:solidFill>
                  <a:srgbClr val="FFFF00"/>
                </a:solidFill>
              </a:rPr>
              <a:t> </a:t>
            </a:r>
            <a:r>
              <a:rPr lang="it-IT" sz="2400" dirty="0"/>
              <a:t>from certificate 0</a:t>
            </a:r>
          </a:p>
          <a:p>
            <a:r>
              <a:rPr lang="it-IT" sz="2400" dirty="0">
                <a:solidFill>
                  <a:srgbClr val="FFFF00"/>
                </a:solidFill>
              </a:rPr>
              <a:t>Compare </a:t>
            </a:r>
            <a:r>
              <a:rPr lang="it-IT" sz="2400" dirty="0" err="1"/>
              <a:t>it</a:t>
            </a:r>
            <a:r>
              <a:rPr lang="it-IT" sz="2400" dirty="0">
                <a:solidFill>
                  <a:srgbClr val="FFFF00"/>
                </a:solidFill>
              </a:rPr>
              <a:t> </a:t>
            </a:r>
            <a:r>
              <a:rPr lang="it-IT" sz="2400" dirty="0"/>
              <a:t>to the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stored</a:t>
            </a:r>
            <a:r>
              <a:rPr lang="it-IT" sz="2400" dirty="0"/>
              <a:t> one</a:t>
            </a:r>
          </a:p>
          <a:p>
            <a:pPr marL="0" indent="0">
              <a:buFont typeface="Wingdings 3" charset="2"/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175694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269BE0-04BD-C023-F7CE-9BAC59DA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Implementation</a:t>
            </a:r>
            <a:r>
              <a:rPr lang="it-IT" sz="4800" dirty="0"/>
              <a:t> Schema</a:t>
            </a:r>
          </a:p>
        </p:txBody>
      </p:sp>
      <p:pic>
        <p:nvPicPr>
          <p:cNvPr id="1026" name="Picture 2" descr="Free Icon | Smartphone">
            <a:extLst>
              <a:ext uri="{FF2B5EF4-FFF2-40B4-BE49-F238E27FC236}">
                <a16:creationId xmlns:a16="http://schemas.microsoft.com/office/drawing/2014/main" id="{D5FE9227-1220-A3AB-6159-F4F7DD05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09" y="2943578"/>
            <a:ext cx="2501575" cy="250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Icon | Smartphone">
            <a:extLst>
              <a:ext uri="{FF2B5EF4-FFF2-40B4-BE49-F238E27FC236}">
                <a16:creationId xmlns:a16="http://schemas.microsoft.com/office/drawing/2014/main" id="{EE2E3A35-38CA-04AE-8EF0-D5F2A8ECE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603" y="2943579"/>
            <a:ext cx="2501575" cy="250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85997A-D9FA-5172-EBC4-77F92E8EA367}"/>
              </a:ext>
            </a:extLst>
          </p:cNvPr>
          <p:cNvSpPr txBox="1"/>
          <p:nvPr/>
        </p:nvSpPr>
        <p:spPr>
          <a:xfrm>
            <a:off x="3214769" y="5445153"/>
            <a:ext cx="105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3"/>
                </a:solidFill>
              </a:rPr>
              <a:t>Client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4AC77E-DB63-1E33-D96B-AA3EB37D9B54}"/>
              </a:ext>
            </a:extLst>
          </p:cNvPr>
          <p:cNvSpPr txBox="1"/>
          <p:nvPr/>
        </p:nvSpPr>
        <p:spPr>
          <a:xfrm>
            <a:off x="7950028" y="5398986"/>
            <a:ext cx="1218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3"/>
                </a:solidFill>
              </a:rPr>
              <a:t>Server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122CC87B-909C-065D-3F2C-28D83DCEE120}"/>
              </a:ext>
            </a:extLst>
          </p:cNvPr>
          <p:cNvSpPr/>
          <p:nvPr/>
        </p:nvSpPr>
        <p:spPr>
          <a:xfrm>
            <a:off x="4470456" y="3113218"/>
            <a:ext cx="3313776" cy="452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circolare 24">
            <a:extLst>
              <a:ext uri="{FF2B5EF4-FFF2-40B4-BE49-F238E27FC236}">
                <a16:creationId xmlns:a16="http://schemas.microsoft.com/office/drawing/2014/main" id="{A269E2D2-5B8D-875E-735D-A8416146E13E}"/>
              </a:ext>
            </a:extLst>
          </p:cNvPr>
          <p:cNvSpPr/>
          <p:nvPr/>
        </p:nvSpPr>
        <p:spPr>
          <a:xfrm rot="16200000">
            <a:off x="1856770" y="2826174"/>
            <a:ext cx="2262076" cy="2839923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66642EE-D87D-43B2-61A1-6F08D7C15C7F}"/>
              </a:ext>
            </a:extLst>
          </p:cNvPr>
          <p:cNvSpPr txBox="1"/>
          <p:nvPr/>
        </p:nvSpPr>
        <p:spPr>
          <a:xfrm>
            <a:off x="4972400" y="1990941"/>
            <a:ext cx="2309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3.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computed</a:t>
            </a:r>
            <a:endParaRPr lang="it-IT" dirty="0"/>
          </a:p>
          <a:p>
            <a:r>
              <a:rPr lang="it-IT" dirty="0"/>
              <a:t>Signature and Key</a:t>
            </a:r>
          </a:p>
          <a:p>
            <a:r>
              <a:rPr lang="it-IT" dirty="0"/>
              <a:t>certificate chain </a:t>
            </a:r>
          </a:p>
        </p:txBody>
      </p:sp>
      <p:sp>
        <p:nvSpPr>
          <p:cNvPr id="27" name="Freccia circolare 26">
            <a:extLst>
              <a:ext uri="{FF2B5EF4-FFF2-40B4-BE49-F238E27FC236}">
                <a16:creationId xmlns:a16="http://schemas.microsoft.com/office/drawing/2014/main" id="{7228B686-203B-8E0C-B8BE-12E003123391}"/>
              </a:ext>
            </a:extLst>
          </p:cNvPr>
          <p:cNvSpPr/>
          <p:nvPr/>
        </p:nvSpPr>
        <p:spPr>
          <a:xfrm rot="5400000">
            <a:off x="8200694" y="2732808"/>
            <a:ext cx="2262077" cy="2839921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231CA85-BE6C-6E69-590C-53D1F9F466A0}"/>
              </a:ext>
            </a:extLst>
          </p:cNvPr>
          <p:cNvSpPr txBox="1"/>
          <p:nvPr/>
        </p:nvSpPr>
        <p:spPr>
          <a:xfrm>
            <a:off x="10319741" y="2814582"/>
            <a:ext cx="207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4.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endParaRPr lang="it-IT" dirty="0"/>
          </a:p>
          <a:p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EC688C62-716E-FDD8-9AD0-4248741807BA}"/>
              </a:ext>
            </a:extLst>
          </p:cNvPr>
          <p:cNvSpPr/>
          <p:nvPr/>
        </p:nvSpPr>
        <p:spPr>
          <a:xfrm rot="10800000">
            <a:off x="4493556" y="4815024"/>
            <a:ext cx="3313776" cy="452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00BAB65-63F5-70D2-6790-05A3D1DC004E}"/>
              </a:ext>
            </a:extLst>
          </p:cNvPr>
          <p:cNvSpPr txBox="1"/>
          <p:nvPr/>
        </p:nvSpPr>
        <p:spPr>
          <a:xfrm>
            <a:off x="5049195" y="5346013"/>
            <a:ext cx="215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5.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back</a:t>
            </a:r>
          </a:p>
          <a:p>
            <a:r>
              <a:rPr lang="it-IT" dirty="0" err="1"/>
              <a:t>verification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1AD876A-F49C-0425-AE89-4338D83B34B1}"/>
              </a:ext>
            </a:extLst>
          </p:cNvPr>
          <p:cNvSpPr txBox="1"/>
          <p:nvPr/>
        </p:nvSpPr>
        <p:spPr>
          <a:xfrm flipH="1">
            <a:off x="518450" y="4708440"/>
            <a:ext cx="1710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1.</a:t>
            </a:r>
            <a:r>
              <a:rPr lang="it-IT" dirty="0"/>
              <a:t> </a:t>
            </a:r>
            <a:r>
              <a:rPr lang="it-IT" dirty="0" err="1"/>
              <a:t>KeyPair</a:t>
            </a:r>
            <a:endParaRPr lang="it-IT" dirty="0"/>
          </a:p>
          <a:p>
            <a:r>
              <a:rPr lang="it-IT" dirty="0"/>
              <a:t>generation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C1D7E1D-4B9F-2DBB-321F-49BE3CDF54DE}"/>
              </a:ext>
            </a:extLst>
          </p:cNvPr>
          <p:cNvSpPr txBox="1"/>
          <p:nvPr/>
        </p:nvSpPr>
        <p:spPr>
          <a:xfrm>
            <a:off x="722576" y="2688315"/>
            <a:ext cx="1810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2.</a:t>
            </a:r>
            <a:r>
              <a:rPr lang="it-IT" dirty="0"/>
              <a:t> Signature</a:t>
            </a:r>
          </a:p>
          <a:p>
            <a:r>
              <a:rPr lang="it-IT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02155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CAF38B-2ED6-C226-79A5-1FBEA9E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Client </a:t>
            </a:r>
            <a:r>
              <a:rPr lang="it-IT" sz="4800" dirty="0" err="1"/>
              <a:t>Implementation</a:t>
            </a:r>
            <a:endParaRPr lang="it-IT" sz="4800" dirty="0"/>
          </a:p>
        </p:txBody>
      </p:sp>
      <p:pic>
        <p:nvPicPr>
          <p:cNvPr id="6" name="Segnaposto contenuto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B16F70F2-4F23-68C4-9645-13B6D539B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4666" b="4907"/>
          <a:stretch/>
        </p:blipFill>
        <p:spPr>
          <a:xfrm>
            <a:off x="938221" y="1570705"/>
            <a:ext cx="2405890" cy="4834577"/>
          </a:xfr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C61712-21FF-B635-FB27-8931E1924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1433" y="2056092"/>
            <a:ext cx="5349922" cy="420024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/>
              <a:t>Generation of the Key </a:t>
            </a:r>
            <a:r>
              <a:rPr lang="it-IT" sz="2400" dirty="0" err="1"/>
              <a:t>Pair</a:t>
            </a:r>
            <a:endParaRPr lang="it-IT" sz="2400" dirty="0"/>
          </a:p>
          <a:p>
            <a:pPr marL="457200" indent="-457200">
              <a:buFont typeface="+mj-lt"/>
              <a:buAutoNum type="arabicPeriod"/>
            </a:pPr>
            <a:r>
              <a:rPr lang="it-IT" sz="2400" dirty="0" err="1"/>
              <a:t>Sign</a:t>
            </a:r>
            <a:r>
              <a:rPr lang="it-IT" sz="2400" dirty="0"/>
              <a:t> data with the </a:t>
            </a:r>
            <a:r>
              <a:rPr lang="it-IT" sz="2400" dirty="0">
                <a:solidFill>
                  <a:srgbClr val="FFFF00"/>
                </a:solidFill>
              </a:rPr>
              <a:t>private key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 err="1"/>
              <a:t>Send</a:t>
            </a:r>
            <a:r>
              <a:rPr lang="it-IT" sz="2400" dirty="0"/>
              <a:t> signature and Certificate Chain to the Server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 err="1"/>
              <a:t>Wait</a:t>
            </a:r>
            <a:r>
              <a:rPr lang="it-IT" sz="2400" dirty="0"/>
              <a:t> for </a:t>
            </a:r>
            <a:r>
              <a:rPr lang="it-IT" sz="2400" dirty="0" err="1"/>
              <a:t>response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56703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CAF38B-2ED6-C226-79A5-1FBEA9EC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Server </a:t>
            </a:r>
            <a:r>
              <a:rPr lang="it-IT" sz="4800" dirty="0" err="1"/>
              <a:t>Implementation</a:t>
            </a:r>
            <a:endParaRPr lang="it-IT" sz="4800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16F70F2-4F23-68C4-9645-13B6D539B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584" b="1584"/>
          <a:stretch/>
        </p:blipFill>
        <p:spPr>
          <a:xfrm>
            <a:off x="938221" y="1570705"/>
            <a:ext cx="2405890" cy="4834577"/>
          </a:xfr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C61712-21FF-B635-FB27-8931E1924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1433" y="2056092"/>
            <a:ext cx="5349922" cy="420024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 dirty="0" err="1"/>
              <a:t>Receives</a:t>
            </a:r>
            <a:r>
              <a:rPr lang="it-IT" sz="2400" dirty="0"/>
              <a:t> signature and Certificate Chain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dirty="0"/>
              <a:t>For </a:t>
            </a:r>
            <a:r>
              <a:rPr lang="it-IT" sz="2400" dirty="0" err="1"/>
              <a:t>each</a:t>
            </a:r>
            <a:r>
              <a:rPr lang="it-IT" sz="2400" dirty="0"/>
              <a:t> certificate:</a:t>
            </a:r>
          </a:p>
          <a:p>
            <a:pPr marL="857250" lvl="1" indent="-457200">
              <a:buFont typeface="+mj-lt"/>
              <a:buAutoNum type="arabicPeriod"/>
            </a:pPr>
            <a:r>
              <a:rPr lang="it-IT" sz="2200" dirty="0"/>
              <a:t>Check </a:t>
            </a:r>
            <a:r>
              <a:rPr lang="it-IT" sz="2200" dirty="0" err="1">
                <a:solidFill>
                  <a:srgbClr val="FFFF00"/>
                </a:solidFill>
              </a:rPr>
              <a:t>validity</a:t>
            </a:r>
            <a:endParaRPr lang="it-IT" sz="2200" dirty="0">
              <a:solidFill>
                <a:srgbClr val="FFFF00"/>
              </a:solidFill>
            </a:endParaRPr>
          </a:p>
          <a:p>
            <a:pPr marL="857250" lvl="1" indent="-457200">
              <a:buFont typeface="+mj-lt"/>
              <a:buAutoNum type="arabicPeriod"/>
            </a:pPr>
            <a:r>
              <a:rPr lang="it-IT" sz="2200" dirty="0"/>
              <a:t>Check </a:t>
            </a:r>
            <a:r>
              <a:rPr lang="it-IT" sz="2200" dirty="0" err="1">
                <a:solidFill>
                  <a:srgbClr val="FFFF00"/>
                </a:solidFill>
              </a:rPr>
              <a:t>integrity</a:t>
            </a:r>
            <a:endParaRPr lang="it-IT" sz="2200" dirty="0">
              <a:solidFill>
                <a:srgbClr val="FFFF00"/>
              </a:solidFill>
            </a:endParaRPr>
          </a:p>
          <a:p>
            <a:pPr marL="857250" lvl="1" indent="-457200">
              <a:buFont typeface="+mj-lt"/>
              <a:buAutoNum type="arabicPeriod"/>
            </a:pPr>
            <a:r>
              <a:rPr lang="it-IT" sz="2200" dirty="0"/>
              <a:t>Check </a:t>
            </a:r>
            <a:r>
              <a:rPr lang="it-IT" sz="2200" dirty="0" err="1">
                <a:solidFill>
                  <a:srgbClr val="FFFF00"/>
                </a:solidFill>
              </a:rPr>
              <a:t>revocation</a:t>
            </a:r>
            <a:r>
              <a:rPr lang="it-IT" sz="2200" dirty="0">
                <a:solidFill>
                  <a:srgbClr val="FFFF00"/>
                </a:solidFill>
              </a:rPr>
              <a:t> status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dirty="0"/>
              <a:t>Check signature </a:t>
            </a:r>
            <a:r>
              <a:rPr lang="it-IT" sz="2400" dirty="0" err="1"/>
              <a:t>value</a:t>
            </a:r>
            <a:endParaRPr lang="it-IT" sz="2400" dirty="0"/>
          </a:p>
          <a:p>
            <a:pPr marL="457200" indent="-457200">
              <a:buFont typeface="+mj-lt"/>
              <a:buAutoNum type="arabicPeriod"/>
            </a:pPr>
            <a:r>
              <a:rPr lang="it-IT" sz="2400" dirty="0"/>
              <a:t>Compare TEE Serial </a:t>
            </a:r>
            <a:r>
              <a:rPr lang="it-IT" sz="2400" dirty="0" err="1"/>
              <a:t>Number</a:t>
            </a:r>
            <a:endParaRPr lang="it-IT" sz="2400" dirty="0"/>
          </a:p>
          <a:p>
            <a:pPr marL="457200" indent="-457200">
              <a:buFont typeface="+mj-lt"/>
              <a:buAutoNum type="arabicPeriod"/>
            </a:pPr>
            <a:r>
              <a:rPr lang="it-IT" sz="2400" dirty="0" err="1"/>
              <a:t>Send</a:t>
            </a:r>
            <a:r>
              <a:rPr lang="it-IT" sz="2400" dirty="0"/>
              <a:t> </a:t>
            </a:r>
            <a:r>
              <a:rPr lang="it-IT" sz="2400" dirty="0" err="1"/>
              <a:t>results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92520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E152ED-75E4-ECF4-647E-620C9D64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- Client </a:t>
            </a:r>
            <a:r>
              <a:rPr lang="it-IT" dirty="0" err="1"/>
              <a:t>Errors</a:t>
            </a:r>
            <a:br>
              <a:rPr lang="it-IT" dirty="0"/>
            </a:b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3E7083C-FD18-FB4F-AEDF-041713EE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27" b="4627"/>
          <a:stretch/>
        </p:blipFill>
        <p:spPr>
          <a:xfrm>
            <a:off x="646111" y="1392992"/>
            <a:ext cx="2584829" cy="52125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A531B09-4836-E350-197D-6BC6EA8F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27" b="4627"/>
          <a:stretch/>
        </p:blipFill>
        <p:spPr>
          <a:xfrm>
            <a:off x="3993392" y="1392991"/>
            <a:ext cx="2584829" cy="52125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E17AC5A-0EBB-5DFD-B2C0-43A75226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00" b="4700"/>
          <a:stretch/>
        </p:blipFill>
        <p:spPr>
          <a:xfrm>
            <a:off x="7340673" y="1392991"/>
            <a:ext cx="2588991" cy="5212525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4752A7FE-FCD2-F599-B7F1-A7490F41308B}"/>
              </a:ext>
            </a:extLst>
          </p:cNvPr>
          <p:cNvSpPr/>
          <p:nvPr/>
        </p:nvSpPr>
        <p:spPr>
          <a:xfrm>
            <a:off x="1130300" y="4507268"/>
            <a:ext cx="1809750" cy="541935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699331F-5636-EC63-9D0E-F6B6AD13D58C}"/>
              </a:ext>
            </a:extLst>
          </p:cNvPr>
          <p:cNvSpPr/>
          <p:nvPr/>
        </p:nvSpPr>
        <p:spPr>
          <a:xfrm>
            <a:off x="4520443" y="4884181"/>
            <a:ext cx="1809750" cy="541935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BC916965-3215-8D54-0DD5-5609887E5609}"/>
              </a:ext>
            </a:extLst>
          </p:cNvPr>
          <p:cNvSpPr/>
          <p:nvPr/>
        </p:nvSpPr>
        <p:spPr>
          <a:xfrm>
            <a:off x="7854950" y="5273078"/>
            <a:ext cx="1809750" cy="541935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58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23EAE0BA-BDAA-BB31-B675-19821B18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- </a:t>
            </a:r>
            <a:r>
              <a:rPr lang="it-IT" sz="4800" dirty="0"/>
              <a:t>Video</a:t>
            </a:r>
          </a:p>
        </p:txBody>
      </p:sp>
      <p:pic>
        <p:nvPicPr>
          <p:cNvPr id="2" name="6752ED3C">
            <a:hlinkClick r:id="" action="ppaction://media"/>
            <a:extLst>
              <a:ext uri="{FF2B5EF4-FFF2-40B4-BE49-F238E27FC236}">
                <a16:creationId xmlns:a16="http://schemas.microsoft.com/office/drawing/2014/main" id="{E22B6EC7-6675-FD6C-E6BA-F25298AB3B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979" y="1491036"/>
            <a:ext cx="9000042" cy="5062164"/>
          </a:xfrm>
        </p:spPr>
      </p:pic>
    </p:spTree>
    <p:extLst>
      <p:ext uri="{BB962C8B-B14F-4D97-AF65-F5344CB8AC3E}">
        <p14:creationId xmlns:p14="http://schemas.microsoft.com/office/powerpoint/2010/main" val="336704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BC1BE-2172-DF70-EEE0-E3BDC2A3F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Summary</a:t>
            </a:r>
            <a:endParaRPr lang="it-IT" sz="4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A09179-C107-1CFA-B6F5-1019E36BD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400" dirty="0" err="1"/>
              <a:t>We</a:t>
            </a:r>
            <a:r>
              <a:rPr lang="it-IT" sz="2400" dirty="0"/>
              <a:t> are </a:t>
            </a:r>
            <a:r>
              <a:rPr lang="it-IT" sz="2400" dirty="0" err="1"/>
              <a:t>able</a:t>
            </a:r>
            <a:r>
              <a:rPr lang="it-IT" sz="2400" dirty="0"/>
              <a:t> to:</a:t>
            </a:r>
          </a:p>
          <a:p>
            <a:pPr>
              <a:lnSpc>
                <a:spcPct val="150000"/>
              </a:lnSpc>
            </a:pPr>
            <a:r>
              <a:rPr lang="it-IT" sz="2400" dirty="0"/>
              <a:t>Client side:</a:t>
            </a:r>
          </a:p>
          <a:p>
            <a:pPr lvl="1"/>
            <a:r>
              <a:rPr lang="it-IT" sz="2400" dirty="0"/>
              <a:t>Generate a Key </a:t>
            </a:r>
            <a:r>
              <a:rPr lang="it-IT" sz="2400" dirty="0" err="1"/>
              <a:t>Pair</a:t>
            </a:r>
            <a:r>
              <a:rPr lang="it-IT" sz="2400" dirty="0"/>
              <a:t> for </a:t>
            </a:r>
            <a:r>
              <a:rPr lang="it-IT" sz="2400" dirty="0" err="1"/>
              <a:t>asymmetric</a:t>
            </a:r>
            <a:r>
              <a:rPr lang="it-IT" sz="2400" dirty="0"/>
              <a:t> </a:t>
            </a:r>
            <a:r>
              <a:rPr lang="it-IT" sz="2400" dirty="0" err="1"/>
              <a:t>digital</a:t>
            </a:r>
            <a:r>
              <a:rPr lang="it-IT" sz="2400" dirty="0"/>
              <a:t> signature</a:t>
            </a:r>
          </a:p>
          <a:p>
            <a:pPr lvl="1"/>
            <a:r>
              <a:rPr lang="it-IT" sz="2400" dirty="0" err="1"/>
              <a:t>Retrieve</a:t>
            </a:r>
            <a:r>
              <a:rPr lang="it-IT" sz="2400" dirty="0"/>
              <a:t> Public Key certificate chain</a:t>
            </a:r>
          </a:p>
          <a:p>
            <a:pPr lvl="1"/>
            <a:r>
              <a:rPr lang="it-IT" sz="2400" dirty="0" err="1"/>
              <a:t>Sign</a:t>
            </a:r>
            <a:r>
              <a:rPr lang="it-IT" sz="2400" dirty="0"/>
              <a:t> some data</a:t>
            </a:r>
          </a:p>
          <a:p>
            <a:pPr>
              <a:lnSpc>
                <a:spcPct val="150000"/>
              </a:lnSpc>
            </a:pPr>
            <a:r>
              <a:rPr lang="it-IT" sz="2400" dirty="0"/>
              <a:t>Server side:</a:t>
            </a:r>
          </a:p>
          <a:p>
            <a:pPr lvl="1"/>
            <a:r>
              <a:rPr lang="it-IT" sz="2400" dirty="0" err="1"/>
              <a:t>Verify</a:t>
            </a:r>
            <a:r>
              <a:rPr lang="it-IT" sz="2400" dirty="0"/>
              <a:t> the </a:t>
            </a:r>
            <a:r>
              <a:rPr lang="it-IT" sz="2400" dirty="0" err="1"/>
              <a:t>integrity</a:t>
            </a:r>
            <a:r>
              <a:rPr lang="it-IT" sz="2400" dirty="0"/>
              <a:t> of data and certificate chain</a:t>
            </a:r>
          </a:p>
          <a:p>
            <a:pPr lvl="1"/>
            <a:r>
              <a:rPr lang="it-IT" sz="2400" b="1" dirty="0" err="1">
                <a:solidFill>
                  <a:srgbClr val="FFFF00"/>
                </a:solidFill>
              </a:rPr>
              <a:t>Authenticate</a:t>
            </a:r>
            <a:r>
              <a:rPr lang="it-IT" sz="2400" b="1" dirty="0">
                <a:solidFill>
                  <a:srgbClr val="FFFF00"/>
                </a:solidFill>
              </a:rPr>
              <a:t> the </a:t>
            </a:r>
            <a:r>
              <a:rPr lang="it-IT" sz="2400" b="1" dirty="0" err="1">
                <a:solidFill>
                  <a:srgbClr val="FFFF00"/>
                </a:solidFill>
              </a:rPr>
              <a:t>sender</a:t>
            </a:r>
            <a:r>
              <a:rPr lang="it-IT" sz="2400" b="1" dirty="0">
                <a:solidFill>
                  <a:srgbClr val="FFFF00"/>
                </a:solidFill>
              </a:rPr>
              <a:t> device with TEE S/N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9929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B8F6AF-2955-8622-58DF-05BA53D06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Possible</a:t>
            </a:r>
            <a:r>
              <a:rPr lang="it-IT" sz="4800" dirty="0"/>
              <a:t> Extensions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ECEC96-85EF-0C4B-A2FB-1ED24FF3D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sz="2400" dirty="0"/>
              <a:t>TEE Serial </a:t>
            </a:r>
            <a:r>
              <a:rPr lang="it-IT" sz="2400" dirty="0" err="1"/>
              <a:t>Number</a:t>
            </a:r>
            <a:r>
              <a:rPr lang="it-IT" sz="2400" dirty="0"/>
              <a:t> database</a:t>
            </a:r>
          </a:p>
          <a:p>
            <a:pPr>
              <a:lnSpc>
                <a:spcPct val="150000"/>
              </a:lnSpc>
            </a:pPr>
            <a:r>
              <a:rPr lang="it-IT" sz="2400" dirty="0"/>
              <a:t>Signature of </a:t>
            </a:r>
            <a:r>
              <a:rPr lang="it-IT" sz="2400" dirty="0" err="1"/>
              <a:t>generic</a:t>
            </a:r>
            <a:r>
              <a:rPr lang="it-IT" sz="2400" dirty="0"/>
              <a:t> data</a:t>
            </a:r>
          </a:p>
          <a:p>
            <a:pPr>
              <a:lnSpc>
                <a:spcPct val="150000"/>
              </a:lnSpc>
            </a:pPr>
            <a:r>
              <a:rPr lang="it-IT" sz="2400" dirty="0" err="1"/>
              <a:t>Automatic</a:t>
            </a:r>
            <a:r>
              <a:rPr lang="it-IT" sz="2400" dirty="0"/>
              <a:t> </a:t>
            </a:r>
            <a:r>
              <a:rPr lang="it-IT" sz="2400" dirty="0" err="1"/>
              <a:t>identification</a:t>
            </a:r>
            <a:r>
              <a:rPr lang="it-IT" sz="2400" dirty="0"/>
              <a:t> of the Server (private network)</a:t>
            </a:r>
          </a:p>
          <a:p>
            <a:pPr lvl="1">
              <a:lnSpc>
                <a:spcPct val="150000"/>
              </a:lnSpc>
            </a:pPr>
            <a:r>
              <a:rPr lang="it-IT" sz="2200" dirty="0"/>
              <a:t>Extension to public IP network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488073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4B3D68-083C-E14A-7405-B56845B0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Bibliography</a:t>
            </a:r>
            <a:endParaRPr lang="it-IT" sz="4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AA8C30-3234-B4CB-1657-DEF97E574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>
            <a:normAutofit fontScale="92500" lnSpcReduction="20000"/>
          </a:bodyPr>
          <a:lstStyle/>
          <a:p>
            <a:r>
              <a:rPr lang="it-IT" sz="2600" dirty="0"/>
              <a:t>Android </a:t>
            </a:r>
            <a:r>
              <a:rPr lang="it-IT" sz="2600" dirty="0" err="1"/>
              <a:t>Identifiers</a:t>
            </a:r>
            <a:r>
              <a:rPr lang="it-IT" sz="2600" dirty="0"/>
              <a:t>: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hlinkClick r:id="rId2"/>
              </a:rPr>
              <a:t>https://en.proft.me/2017/06/13/how-get-unique-id-identify-</a:t>
            </a:r>
            <a:r>
              <a:rPr lang="it-IT" dirty="0"/>
              <a:t>					</a:t>
            </a:r>
            <a:r>
              <a:rPr lang="it-IT" dirty="0" err="1">
                <a:hlinkClick r:id="rId2"/>
              </a:rPr>
              <a:t>android</a:t>
            </a:r>
            <a:r>
              <a:rPr lang="it-IT" dirty="0">
                <a:hlinkClick r:id="rId2"/>
              </a:rPr>
              <a:t>-devices/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hlinkClick r:id="rId3"/>
              </a:rPr>
              <a:t>https://ehsanet.medium.com/android-unique-device-id-history-</a:t>
            </a:r>
            <a:r>
              <a:rPr lang="it-IT" dirty="0"/>
              <a:t>			</a:t>
            </a:r>
            <a:r>
              <a:rPr lang="it-IT" dirty="0">
                <a:hlinkClick r:id="rId3"/>
              </a:rPr>
              <a:t>and-updates-7667b38e4ee2</a:t>
            </a:r>
            <a:endParaRPr lang="it-IT" dirty="0"/>
          </a:p>
          <a:p>
            <a:r>
              <a:rPr lang="it-IT" sz="2600" dirty="0"/>
              <a:t>Best Practices for Android </a:t>
            </a:r>
            <a:r>
              <a:rPr lang="it-IT" sz="2600" dirty="0" err="1"/>
              <a:t>unique</a:t>
            </a:r>
            <a:r>
              <a:rPr lang="it-IT" sz="2600" dirty="0"/>
              <a:t> </a:t>
            </a:r>
            <a:r>
              <a:rPr lang="it-IT" sz="2600" dirty="0" err="1"/>
              <a:t>identifiers</a:t>
            </a:r>
            <a:r>
              <a:rPr lang="it-IT" sz="2600" dirty="0"/>
              <a:t>:</a:t>
            </a:r>
            <a:endParaRPr lang="it-IT" sz="2600" dirty="0">
              <a:hlinkClick r:id="rId4"/>
            </a:endParaRP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hlinkClick r:id="rId4"/>
              </a:rPr>
              <a:t>https://developer.android.com/training/articles/user-data-ids</a:t>
            </a:r>
            <a:endParaRPr lang="it-IT" dirty="0"/>
          </a:p>
          <a:p>
            <a:r>
              <a:rPr lang="it-IT" sz="2600" dirty="0"/>
              <a:t>Android </a:t>
            </a:r>
            <a:r>
              <a:rPr lang="it-IT" sz="2600" dirty="0" err="1"/>
              <a:t>KeyStore</a:t>
            </a:r>
            <a:r>
              <a:rPr lang="it-IT" sz="2600" dirty="0"/>
              <a:t>: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hlinkClick r:id="rId5"/>
              </a:rPr>
              <a:t>https://developer.android.com/training/articles/keystore</a:t>
            </a:r>
            <a:endParaRPr lang="it-IT" dirty="0"/>
          </a:p>
          <a:p>
            <a:r>
              <a:rPr lang="it-IT" sz="2600" dirty="0"/>
              <a:t>Android Key </a:t>
            </a:r>
            <a:r>
              <a:rPr lang="it-IT" sz="2600" dirty="0" err="1"/>
              <a:t>Attestation</a:t>
            </a:r>
            <a:r>
              <a:rPr lang="it-IT" sz="2600" dirty="0"/>
              <a:t>: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hlinkClick r:id="rId6"/>
              </a:rPr>
              <a:t>https://developer.android.com/training/articles/security-key-attestation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2940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2B2A49-E663-851D-5FDA-74A1AD02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Goal of the project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4AF9F7C-4946-7251-F7D0-191D8793D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Prove data origin from a specific device to an external verifier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Utilize unique properties of the device (codes, IDs, etc.)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Achieve "beyond reasonable doubt" data authentication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Develop a protocol meeting the goals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b="1" dirty="0">
                <a:solidFill>
                  <a:srgbClr val="FFFF00"/>
                </a:solidFill>
              </a:rPr>
              <a:t>Assumption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Verifier has access to the device to confirm authenticity.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74470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modello astrat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o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Thanks for the </a:t>
            </a:r>
            <a:r>
              <a:rPr lang="it-IT" dirty="0" err="1"/>
              <a:t>attention</a:t>
            </a:r>
            <a:r>
              <a:rPr lang="it-IT" dirty="0"/>
              <a:t>!</a:t>
            </a:r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4C49DEE-26D1-4F60-E538-293BFCD27FA0}"/>
              </a:ext>
            </a:extLst>
          </p:cNvPr>
          <p:cNvSpPr txBox="1">
            <a:spLocks/>
          </p:cNvSpPr>
          <p:nvPr/>
        </p:nvSpPr>
        <p:spPr>
          <a:xfrm>
            <a:off x="8112855" y="4603819"/>
            <a:ext cx="3952179" cy="1915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/>
              <a:t>Perno Andrea – 296185</a:t>
            </a:r>
          </a:p>
          <a:p>
            <a:r>
              <a:rPr lang="it-IT" dirty="0"/>
              <a:t>Sciara Lorenzo – 303462</a:t>
            </a:r>
          </a:p>
          <a:p>
            <a:r>
              <a:rPr lang="it-IT" dirty="0"/>
              <a:t>Scicolone Omar – 296492</a:t>
            </a:r>
          </a:p>
          <a:p>
            <a:r>
              <a:rPr lang="it-IT" dirty="0"/>
              <a:t>Spinello Basilio – 292856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23087E-F0CE-6D0E-51E0-762302991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087" y="5163780"/>
            <a:ext cx="3088016" cy="13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EB83D0-7EDF-905D-F1A0-FF0CF917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it-IT" sz="4800" dirty="0" err="1"/>
              <a:t>Unique</a:t>
            </a:r>
            <a:r>
              <a:rPr lang="it-IT" sz="4800" dirty="0"/>
              <a:t> </a:t>
            </a:r>
            <a:r>
              <a:rPr lang="it-IT" sz="4800" dirty="0" err="1"/>
              <a:t>IDs</a:t>
            </a:r>
            <a:endParaRPr lang="it-IT" sz="4800" dirty="0"/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7ABEBB30-1D57-1F4A-9E40-B1F2C99D1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497193"/>
              </p:ext>
            </p:extLst>
          </p:nvPr>
        </p:nvGraphicFramePr>
        <p:xfrm>
          <a:off x="1103313" y="2052638"/>
          <a:ext cx="8947149" cy="331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3">
                  <a:extLst>
                    <a:ext uri="{9D8B030D-6E8A-4147-A177-3AD203B41FA5}">
                      <a16:colId xmlns:a16="http://schemas.microsoft.com/office/drawing/2014/main" val="898000444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3429561488"/>
                    </a:ext>
                  </a:extLst>
                </a:gridCol>
                <a:gridCol w="2982383">
                  <a:extLst>
                    <a:ext uri="{9D8B030D-6E8A-4147-A177-3AD203B41FA5}">
                      <a16:colId xmlns:a16="http://schemas.microsoft.com/office/drawing/2014/main" val="2486796130"/>
                    </a:ext>
                  </a:extLst>
                </a:gridCol>
              </a:tblGrid>
              <a:tr h="662186">
                <a:tc>
                  <a:txBody>
                    <a:bodyPr/>
                    <a:lstStyle/>
                    <a:p>
                      <a:r>
                        <a:rPr lang="it-IT" sz="2400" dirty="0"/>
                        <a:t>Hardware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Software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SIM </a:t>
                      </a:r>
                      <a:r>
                        <a:rPr lang="it-IT" sz="2400" dirty="0" err="1"/>
                        <a:t>related</a:t>
                      </a:r>
                      <a:endParaRPr lang="it-IT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694981"/>
                  </a:ext>
                </a:extLst>
              </a:tr>
              <a:tr h="662186">
                <a:tc>
                  <a:txBody>
                    <a:bodyPr/>
                    <a:lstStyle/>
                    <a:p>
                      <a:r>
                        <a:rPr lang="it-IT" sz="2400" dirty="0"/>
                        <a:t>IMEI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Advertising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ICCID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617839"/>
                  </a:ext>
                </a:extLst>
              </a:tr>
              <a:tr h="662186">
                <a:tc>
                  <a:txBody>
                    <a:bodyPr/>
                    <a:lstStyle/>
                    <a:p>
                      <a:r>
                        <a:rPr lang="it-IT" sz="2400" dirty="0"/>
                        <a:t>Serial </a:t>
                      </a:r>
                      <a:r>
                        <a:rPr lang="it-IT" sz="2400" dirty="0" err="1"/>
                        <a:t>Number</a:t>
                      </a:r>
                      <a:endParaRPr lang="it-IT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UUID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IMSI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502647"/>
                  </a:ext>
                </a:extLst>
              </a:tr>
              <a:tr h="662186">
                <a:tc>
                  <a:txBody>
                    <a:bodyPr/>
                    <a:lstStyle/>
                    <a:p>
                      <a:r>
                        <a:rPr lang="it-IT" sz="2400" dirty="0"/>
                        <a:t>MAC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 dirty="0" err="1"/>
                        <a:t>Firebase</a:t>
                      </a:r>
                      <a:r>
                        <a:rPr lang="it-IT" sz="2400" dirty="0"/>
                        <a:t>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 dirty="0" err="1"/>
                        <a:t>PhoneNumber</a:t>
                      </a:r>
                      <a:endParaRPr lang="it-IT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928841"/>
                  </a:ext>
                </a:extLst>
              </a:tr>
              <a:tr h="662186">
                <a:tc>
                  <a:txBody>
                    <a:bodyPr/>
                    <a:lstStyle/>
                    <a:p>
                      <a:endParaRPr lang="it-IT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DRM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34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10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213302-6EE2-418C-B707-B52354A8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Decision</a:t>
            </a:r>
            <a:r>
              <a:rPr lang="it-IT" sz="4800" dirty="0"/>
              <a:t> </a:t>
            </a:r>
            <a:r>
              <a:rPr lang="it-IT" sz="4800" dirty="0" err="1"/>
              <a:t>Criteria</a:t>
            </a:r>
            <a:endParaRPr lang="it-IT" sz="4800" dirty="0"/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BF3BA6A4-8FDB-28A1-7657-7447D1EA2EBB}"/>
              </a:ext>
            </a:extLst>
          </p:cNvPr>
          <p:cNvSpPr/>
          <p:nvPr/>
        </p:nvSpPr>
        <p:spPr>
          <a:xfrm>
            <a:off x="3526971" y="1833821"/>
            <a:ext cx="5477168" cy="404824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287296-C5D1-FB70-161D-545773F8944E}"/>
              </a:ext>
            </a:extLst>
          </p:cNvPr>
          <p:cNvSpPr txBox="1"/>
          <p:nvPr/>
        </p:nvSpPr>
        <p:spPr>
          <a:xfrm>
            <a:off x="5200250" y="1297596"/>
            <a:ext cx="212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Uniqueness</a:t>
            </a:r>
            <a:endParaRPr lang="it-IT" sz="28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0041C0-9E3F-8500-7C7E-26616150D3C3}"/>
              </a:ext>
            </a:extLst>
          </p:cNvPr>
          <p:cNvSpPr txBox="1"/>
          <p:nvPr/>
        </p:nvSpPr>
        <p:spPr>
          <a:xfrm>
            <a:off x="1543197" y="5882062"/>
            <a:ext cx="2206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Readability</a:t>
            </a:r>
            <a:endParaRPr lang="it-IT" sz="2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2E0756-03DB-0712-F6EE-CB2149D34B99}"/>
              </a:ext>
            </a:extLst>
          </p:cNvPr>
          <p:cNvSpPr txBox="1"/>
          <p:nvPr/>
        </p:nvSpPr>
        <p:spPr>
          <a:xfrm>
            <a:off x="9004139" y="5882062"/>
            <a:ext cx="2093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Persistency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421376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213302-6EE2-418C-B707-B52354A8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Decision</a:t>
            </a:r>
            <a:r>
              <a:rPr lang="it-IT" sz="4800" dirty="0"/>
              <a:t> </a:t>
            </a:r>
            <a:r>
              <a:rPr lang="it-IT" sz="4800" dirty="0" err="1"/>
              <a:t>Criteria</a:t>
            </a:r>
            <a:endParaRPr lang="it-IT" sz="4800" dirty="0"/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BF3BA6A4-8FDB-28A1-7657-7447D1EA2EBB}"/>
              </a:ext>
            </a:extLst>
          </p:cNvPr>
          <p:cNvSpPr/>
          <p:nvPr/>
        </p:nvSpPr>
        <p:spPr>
          <a:xfrm>
            <a:off x="3526971" y="1833821"/>
            <a:ext cx="5477168" cy="404824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287296-C5D1-FB70-161D-545773F8944E}"/>
              </a:ext>
            </a:extLst>
          </p:cNvPr>
          <p:cNvSpPr txBox="1"/>
          <p:nvPr/>
        </p:nvSpPr>
        <p:spPr>
          <a:xfrm>
            <a:off x="5200250" y="1297596"/>
            <a:ext cx="212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Uniqueness</a:t>
            </a:r>
            <a:endParaRPr lang="it-IT" sz="28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0041C0-9E3F-8500-7C7E-26616150D3C3}"/>
              </a:ext>
            </a:extLst>
          </p:cNvPr>
          <p:cNvSpPr txBox="1"/>
          <p:nvPr/>
        </p:nvSpPr>
        <p:spPr>
          <a:xfrm>
            <a:off x="1543197" y="5882062"/>
            <a:ext cx="2206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Readability</a:t>
            </a:r>
            <a:endParaRPr lang="it-IT" sz="2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2E0756-03DB-0712-F6EE-CB2149D34B99}"/>
              </a:ext>
            </a:extLst>
          </p:cNvPr>
          <p:cNvSpPr txBox="1"/>
          <p:nvPr/>
        </p:nvSpPr>
        <p:spPr>
          <a:xfrm>
            <a:off x="9004139" y="5882062"/>
            <a:ext cx="2093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Persistency</a:t>
            </a:r>
            <a:endParaRPr lang="it-IT" sz="2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B41AC5C-BEA8-54D4-84EE-93D20EB627F9}"/>
              </a:ext>
            </a:extLst>
          </p:cNvPr>
          <p:cNvSpPr txBox="1"/>
          <p:nvPr/>
        </p:nvSpPr>
        <p:spPr>
          <a:xfrm>
            <a:off x="5638800" y="296817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392228-72FB-FA93-F39C-70BFA7A8787F}"/>
              </a:ext>
            </a:extLst>
          </p:cNvPr>
          <p:cNvSpPr txBox="1"/>
          <p:nvPr/>
        </p:nvSpPr>
        <p:spPr>
          <a:xfrm>
            <a:off x="7274475" y="313395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IMEI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0CAC15-6C3B-C162-F08E-85A7518EFAA0}"/>
              </a:ext>
            </a:extLst>
          </p:cNvPr>
          <p:cNvSpPr txBox="1"/>
          <p:nvPr/>
        </p:nvSpPr>
        <p:spPr>
          <a:xfrm>
            <a:off x="7488630" y="347648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MAC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FBD86F6-D0F6-1944-263A-A4CD3AEA0C84}"/>
              </a:ext>
            </a:extLst>
          </p:cNvPr>
          <p:cNvSpPr txBox="1"/>
          <p:nvPr/>
        </p:nvSpPr>
        <p:spPr>
          <a:xfrm>
            <a:off x="7741439" y="385794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Serial </a:t>
            </a:r>
            <a:r>
              <a:rPr lang="it-IT" b="1" dirty="0" err="1"/>
              <a:t>Number</a:t>
            </a:r>
            <a:endParaRPr lang="it-IT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ECDBAAB-DEC7-DC4D-9752-612D90C1CA06}"/>
              </a:ext>
            </a:extLst>
          </p:cNvPr>
          <p:cNvSpPr txBox="1"/>
          <p:nvPr/>
        </p:nvSpPr>
        <p:spPr>
          <a:xfrm>
            <a:off x="4271791" y="323435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Adv</a:t>
            </a:r>
            <a:r>
              <a:rPr lang="it-IT" b="1" dirty="0"/>
              <a:t> ID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61B3D0E-577D-1C61-C481-1D4A36185343}"/>
              </a:ext>
            </a:extLst>
          </p:cNvPr>
          <p:cNvSpPr txBox="1"/>
          <p:nvPr/>
        </p:nvSpPr>
        <p:spPr>
          <a:xfrm>
            <a:off x="4213577" y="365056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UUID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2F24060-5FDB-16A8-59EA-C4E5C25E71D6}"/>
              </a:ext>
            </a:extLst>
          </p:cNvPr>
          <p:cNvSpPr txBox="1"/>
          <p:nvPr/>
        </p:nvSpPr>
        <p:spPr>
          <a:xfrm>
            <a:off x="5071800" y="327334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•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13978EC-FBB4-5F88-21AD-7ED285183F18}"/>
              </a:ext>
            </a:extLst>
          </p:cNvPr>
          <p:cNvSpPr txBox="1"/>
          <p:nvPr/>
        </p:nvSpPr>
        <p:spPr>
          <a:xfrm>
            <a:off x="4818582" y="365790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•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136D90-6698-A9F6-C046-654EEA44D579}"/>
              </a:ext>
            </a:extLst>
          </p:cNvPr>
          <p:cNvSpPr txBox="1"/>
          <p:nvPr/>
        </p:nvSpPr>
        <p:spPr>
          <a:xfrm>
            <a:off x="5132311" y="549168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•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FE1A0CE-BA86-3746-6AC6-8D505CAF5320}"/>
              </a:ext>
            </a:extLst>
          </p:cNvPr>
          <p:cNvSpPr txBox="1"/>
          <p:nvPr/>
        </p:nvSpPr>
        <p:spPr>
          <a:xfrm>
            <a:off x="7439641" y="3895965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•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6CDA53D-8825-3151-2DA8-A1B71C9F54B5}"/>
              </a:ext>
            </a:extLst>
          </p:cNvPr>
          <p:cNvSpPr txBox="1"/>
          <p:nvPr/>
        </p:nvSpPr>
        <p:spPr>
          <a:xfrm>
            <a:off x="7171091" y="352929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•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D377811-275F-3DBA-0D53-16FEF32029CF}"/>
              </a:ext>
            </a:extLst>
          </p:cNvPr>
          <p:cNvSpPr txBox="1"/>
          <p:nvPr/>
        </p:nvSpPr>
        <p:spPr>
          <a:xfrm>
            <a:off x="6905509" y="3136612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•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2F6E515-7EE5-8F58-8FF3-375777F6E101}"/>
              </a:ext>
            </a:extLst>
          </p:cNvPr>
          <p:cNvSpPr txBox="1"/>
          <p:nvPr/>
        </p:nvSpPr>
        <p:spPr>
          <a:xfrm>
            <a:off x="3305455" y="402795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Firebase</a:t>
            </a:r>
            <a:r>
              <a:rPr lang="it-IT" b="1" dirty="0"/>
              <a:t> ID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845EA33-5E7A-47A2-25AF-52C28CAD317B}"/>
              </a:ext>
            </a:extLst>
          </p:cNvPr>
          <p:cNvSpPr txBox="1"/>
          <p:nvPr/>
        </p:nvSpPr>
        <p:spPr>
          <a:xfrm>
            <a:off x="4553677" y="407412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•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DD93B23-385B-537E-2A90-2A984272812D}"/>
              </a:ext>
            </a:extLst>
          </p:cNvPr>
          <p:cNvSpPr txBox="1"/>
          <p:nvPr/>
        </p:nvSpPr>
        <p:spPr>
          <a:xfrm>
            <a:off x="4931936" y="58760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ICCID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B417781-79D2-A42A-D622-92D92621504C}"/>
              </a:ext>
            </a:extLst>
          </p:cNvPr>
          <p:cNvSpPr txBox="1"/>
          <p:nvPr/>
        </p:nvSpPr>
        <p:spPr>
          <a:xfrm>
            <a:off x="5978631" y="589924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IMSI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5CC5732-A19A-A210-C483-3EFB153785F8}"/>
              </a:ext>
            </a:extLst>
          </p:cNvPr>
          <p:cNvSpPr txBox="1"/>
          <p:nvPr/>
        </p:nvSpPr>
        <p:spPr>
          <a:xfrm>
            <a:off x="6082826" y="549168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•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4B44E7C-17CC-B544-4822-F3CFD607B2E6}"/>
              </a:ext>
            </a:extLst>
          </p:cNvPr>
          <p:cNvSpPr txBox="1"/>
          <p:nvPr/>
        </p:nvSpPr>
        <p:spPr>
          <a:xfrm>
            <a:off x="7017150" y="549168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•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27D38C8-1490-39F7-20DD-7D405371CDEA}"/>
              </a:ext>
            </a:extLst>
          </p:cNvPr>
          <p:cNvSpPr txBox="1"/>
          <p:nvPr/>
        </p:nvSpPr>
        <p:spPr>
          <a:xfrm>
            <a:off x="6853753" y="5908073"/>
            <a:ext cx="108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Phone</a:t>
            </a:r>
          </a:p>
          <a:p>
            <a:r>
              <a:rPr lang="it-IT" b="1" dirty="0" err="1"/>
              <a:t>Number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1681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EB83D0-7EDF-905D-F1A0-FF0CF917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4800" dirty="0"/>
              <a:t>Best practices for unique identifiers</a:t>
            </a:r>
            <a:endParaRPr lang="it-IT" sz="4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6D3019-3648-D145-B009-69DEF8122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6"/>
            <a:ext cx="4396339" cy="419576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2800" dirty="0"/>
              <a:t>«</a:t>
            </a:r>
            <a:r>
              <a:rPr lang="it-IT" sz="2800" dirty="0" err="1"/>
              <a:t>Avoid</a:t>
            </a:r>
            <a:r>
              <a:rPr lang="it-IT" sz="2800" dirty="0"/>
              <a:t> </a:t>
            </a:r>
            <a:r>
              <a:rPr lang="it-IT" sz="2800" dirty="0" err="1"/>
              <a:t>using</a:t>
            </a:r>
            <a:r>
              <a:rPr lang="it-IT" sz="2800" dirty="0"/>
              <a:t> hardware </a:t>
            </a:r>
            <a:r>
              <a:rPr lang="it-IT" sz="2800" dirty="0" err="1"/>
              <a:t>identifier</a:t>
            </a:r>
            <a:r>
              <a:rPr lang="it-IT" sz="2800" dirty="0"/>
              <a:t>, </a:t>
            </a:r>
            <a:r>
              <a:rPr lang="it-IT" sz="2800" dirty="0" err="1"/>
              <a:t>choose</a:t>
            </a:r>
            <a:r>
              <a:rPr lang="it-IT" sz="2800" dirty="0"/>
              <a:t> </a:t>
            </a:r>
            <a:r>
              <a:rPr lang="it-IT" sz="2800" dirty="0" err="1"/>
              <a:t>instead</a:t>
            </a:r>
            <a:r>
              <a:rPr lang="it-IT" sz="2800" dirty="0"/>
              <a:t> user-</a:t>
            </a:r>
            <a:r>
              <a:rPr lang="it-IT" sz="2800" dirty="0" err="1"/>
              <a:t>resettable</a:t>
            </a:r>
            <a:r>
              <a:rPr lang="it-IT" sz="2800" dirty="0"/>
              <a:t> </a:t>
            </a:r>
            <a:r>
              <a:rPr lang="it-IT" sz="2800" dirty="0" err="1"/>
              <a:t>identifiers</a:t>
            </a:r>
            <a:r>
              <a:rPr lang="it-IT" sz="2800" dirty="0"/>
              <a:t> </a:t>
            </a:r>
            <a:r>
              <a:rPr lang="it-IT" sz="2800" dirty="0" err="1"/>
              <a:t>whenever</a:t>
            </a:r>
            <a:r>
              <a:rPr lang="it-IT" sz="2800" dirty="0"/>
              <a:t> </a:t>
            </a:r>
            <a:r>
              <a:rPr lang="it-IT" sz="2800" dirty="0" err="1"/>
              <a:t>possible</a:t>
            </a:r>
            <a:r>
              <a:rPr lang="it-IT" sz="2800" dirty="0"/>
              <a:t>»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it-IT" sz="2000" dirty="0"/>
              <a:t>(from Android </a:t>
            </a:r>
            <a:r>
              <a:rPr lang="it-IT" sz="2000" dirty="0" err="1"/>
              <a:t>Documentation</a:t>
            </a:r>
            <a:r>
              <a:rPr lang="it-IT" sz="2000" dirty="0"/>
              <a:t>)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B573C293-3AB1-A1EC-EF29-8287AB69B530}"/>
              </a:ext>
            </a:extLst>
          </p:cNvPr>
          <p:cNvSpPr/>
          <p:nvPr/>
        </p:nvSpPr>
        <p:spPr>
          <a:xfrm>
            <a:off x="5641831" y="5016609"/>
            <a:ext cx="908338" cy="10796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 descr="Android Permissions That Need a Privacy Policy - TermsFeed">
            <a:extLst>
              <a:ext uri="{FF2B5EF4-FFF2-40B4-BE49-F238E27FC236}">
                <a16:creationId xmlns:a16="http://schemas.microsoft.com/office/drawing/2014/main" id="{EDCABC3E-D206-3CA8-C6B0-D44C1364E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66" y="1680776"/>
            <a:ext cx="4971423" cy="269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5DAA81-9E77-474F-EBCB-695519F3F255}"/>
              </a:ext>
            </a:extLst>
          </p:cNvPr>
          <p:cNvSpPr txBox="1"/>
          <p:nvPr/>
        </p:nvSpPr>
        <p:spPr>
          <a:xfrm>
            <a:off x="6819368" y="5325612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READ_PRIVILEGED_PHONE_STATE</a:t>
            </a:r>
          </a:p>
        </p:txBody>
      </p:sp>
    </p:spTree>
    <p:extLst>
      <p:ext uri="{BB962C8B-B14F-4D97-AF65-F5344CB8AC3E}">
        <p14:creationId xmlns:p14="http://schemas.microsoft.com/office/powerpoint/2010/main" val="121193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D27B23-A84B-BDFB-9191-8B48E248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Our</a:t>
            </a:r>
            <a:r>
              <a:rPr lang="it-IT" sz="4800" dirty="0"/>
              <a:t> </a:t>
            </a:r>
            <a:r>
              <a:rPr lang="it-IT" sz="4800" dirty="0" err="1"/>
              <a:t>approach</a:t>
            </a:r>
            <a:endParaRPr lang="it-IT" sz="4800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A31089B-1841-1D83-6FD7-20F18E6E3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37959"/>
            <a:ext cx="10441596" cy="25131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Cryptographic operations of the smartphone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Trusted Execution Environment (</a:t>
            </a:r>
            <a:r>
              <a:rPr lang="en-US" sz="2400" dirty="0">
                <a:solidFill>
                  <a:srgbClr val="FFFF00"/>
                </a:solidFill>
              </a:rPr>
              <a:t>TEE</a:t>
            </a:r>
            <a:r>
              <a:rPr lang="en-US" sz="2400" dirty="0"/>
              <a:t>) and Android </a:t>
            </a:r>
            <a:r>
              <a:rPr lang="en-US" sz="2400" dirty="0">
                <a:solidFill>
                  <a:srgbClr val="FFFF00"/>
                </a:solidFill>
              </a:rPr>
              <a:t>Keystore</a:t>
            </a:r>
            <a:r>
              <a:rPr lang="en-US" sz="2400" dirty="0"/>
              <a:t> System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TEE-based Hardware-backed Key Attestation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3" name="Freccia in giù 2">
            <a:extLst>
              <a:ext uri="{FF2B5EF4-FFF2-40B4-BE49-F238E27FC236}">
                <a16:creationId xmlns:a16="http://schemas.microsoft.com/office/drawing/2014/main" id="{ECD82DA0-4F9F-CA71-0416-291BF6A78A11}"/>
              </a:ext>
            </a:extLst>
          </p:cNvPr>
          <p:cNvSpPr/>
          <p:nvPr/>
        </p:nvSpPr>
        <p:spPr>
          <a:xfrm>
            <a:off x="5625526" y="4251141"/>
            <a:ext cx="940948" cy="8491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4628220-1DA0-4A54-06AA-906D0A1CA732}"/>
              </a:ext>
            </a:extLst>
          </p:cNvPr>
          <p:cNvSpPr txBox="1"/>
          <p:nvPr/>
        </p:nvSpPr>
        <p:spPr>
          <a:xfrm>
            <a:off x="1104294" y="5536382"/>
            <a:ext cx="10152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Management and </a:t>
            </a:r>
            <a:r>
              <a:rPr lang="en-US" sz="2400" dirty="0">
                <a:solidFill>
                  <a:srgbClr val="FFFF00"/>
                </a:solidFill>
              </a:rPr>
              <a:t>analysis</a:t>
            </a:r>
            <a:r>
              <a:rPr lang="en-US" sz="2400" dirty="0"/>
              <a:t> of cryptographic keys and certificates</a:t>
            </a:r>
            <a:endParaRPr lang="it-IT" sz="24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484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60385F-A46B-C858-8082-CDF699FC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/>
              <a:t>Trusted</a:t>
            </a:r>
            <a:r>
              <a:rPr lang="it-IT" sz="4800" dirty="0"/>
              <a:t> </a:t>
            </a:r>
            <a:r>
              <a:rPr lang="it-IT" sz="4800" dirty="0" err="1"/>
              <a:t>Execution</a:t>
            </a:r>
            <a:r>
              <a:rPr lang="it-IT" sz="4800" dirty="0"/>
              <a:t> Environment</a:t>
            </a:r>
          </a:p>
        </p:txBody>
      </p:sp>
      <p:pic>
        <p:nvPicPr>
          <p:cNvPr id="5" name="Segnaposto contenuto 4" descr="Immagine che contiene testo, schermata, Carattere, schermo&#10;&#10;Descrizione generata automaticamente">
            <a:extLst>
              <a:ext uri="{FF2B5EF4-FFF2-40B4-BE49-F238E27FC236}">
                <a16:creationId xmlns:a16="http://schemas.microsoft.com/office/drawing/2014/main" id="{7FD93ED7-21C3-AA3B-E10E-79B42B90FE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390"/>
          <a:stretch/>
        </p:blipFill>
        <p:spPr>
          <a:xfrm>
            <a:off x="985326" y="2161572"/>
            <a:ext cx="5238493" cy="3720613"/>
          </a:xfr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43FC50B-33C9-BB5E-E2C3-E20D87056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6342" y="2058333"/>
            <a:ext cx="4783338" cy="420024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it-IT" sz="2400" dirty="0" err="1"/>
              <a:t>Main</a:t>
            </a:r>
            <a:r>
              <a:rPr lang="it-IT" sz="2400" dirty="0"/>
              <a:t> </a:t>
            </a:r>
            <a:r>
              <a:rPr lang="it-IT" sz="2400" dirty="0" err="1"/>
              <a:t>properties</a:t>
            </a:r>
            <a:r>
              <a:rPr lang="it-IT" sz="2400" dirty="0"/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/>
              <a:t>Hardware </a:t>
            </a:r>
            <a:r>
              <a:rPr lang="it-IT" sz="2400" dirty="0" err="1"/>
              <a:t>isolation</a:t>
            </a:r>
            <a:endParaRPr lang="it-IT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/>
              <a:t>Secure Data Storage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 err="1"/>
              <a:t>Cryptographic</a:t>
            </a:r>
            <a:r>
              <a:rPr lang="it-IT" sz="2400" dirty="0"/>
              <a:t> </a:t>
            </a:r>
            <a:r>
              <a:rPr lang="it-IT" sz="2400" dirty="0" err="1"/>
              <a:t>engine</a:t>
            </a:r>
            <a:endParaRPr lang="it-IT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>
                <a:solidFill>
                  <a:srgbClr val="FFFF00"/>
                </a:solidFill>
              </a:rPr>
              <a:t>TEE-</a:t>
            </a:r>
            <a:r>
              <a:rPr lang="it-IT" sz="2400" dirty="0" err="1">
                <a:solidFill>
                  <a:srgbClr val="FFFF00"/>
                </a:solidFill>
              </a:rPr>
              <a:t>backed</a:t>
            </a:r>
            <a:r>
              <a:rPr lang="it-IT" sz="2400" dirty="0">
                <a:solidFill>
                  <a:srgbClr val="FFFF00"/>
                </a:solidFill>
              </a:rPr>
              <a:t> unique Key </a:t>
            </a:r>
            <a:r>
              <a:rPr lang="it-IT" sz="2400" dirty="0" err="1">
                <a:solidFill>
                  <a:srgbClr val="FFFF00"/>
                </a:solidFill>
              </a:rPr>
              <a:t>pair</a:t>
            </a:r>
            <a:endParaRPr lang="it-IT" sz="2400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233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20024D-F76C-8061-A75C-993B25DC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Android </a:t>
            </a:r>
            <a:r>
              <a:rPr lang="it-IT" sz="4800" dirty="0" err="1"/>
              <a:t>KeyStore</a:t>
            </a:r>
            <a:endParaRPr lang="it-IT" sz="480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77B09A91-DC5F-05A4-7B94-3708AB725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992688" cy="4195763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/>
              <a:t>Android </a:t>
            </a:r>
            <a:r>
              <a:rPr lang="it-IT" sz="2400" dirty="0" err="1"/>
              <a:t>abstraction</a:t>
            </a:r>
            <a:r>
              <a:rPr lang="it-IT" sz="2400" dirty="0"/>
              <a:t> of TEE</a:t>
            </a:r>
          </a:p>
          <a:p>
            <a:pPr marL="0" indent="0">
              <a:buNone/>
            </a:pPr>
            <a:r>
              <a:rPr lang="it-IT" sz="2400" dirty="0" err="1"/>
              <a:t>Main</a:t>
            </a:r>
            <a:r>
              <a:rPr lang="it-IT" sz="2400" dirty="0"/>
              <a:t> </a:t>
            </a:r>
            <a:r>
              <a:rPr lang="it-IT" sz="2400" dirty="0" err="1"/>
              <a:t>properties</a:t>
            </a:r>
            <a:r>
              <a:rPr lang="it-IT" sz="2400" dirty="0"/>
              <a:t>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dirty="0"/>
              <a:t>Secure key </a:t>
            </a:r>
            <a:r>
              <a:rPr lang="it-IT" sz="2400" dirty="0" err="1"/>
              <a:t>matherial</a:t>
            </a:r>
            <a:r>
              <a:rPr lang="it-IT" sz="2400" dirty="0"/>
              <a:t> storage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err="1"/>
              <a:t>Prevention</a:t>
            </a:r>
            <a:r>
              <a:rPr lang="it-IT" sz="2400" dirty="0"/>
              <a:t> from </a:t>
            </a:r>
            <a:r>
              <a:rPr lang="it-IT" sz="2400" dirty="0" err="1"/>
              <a:t>unauthorized</a:t>
            </a:r>
            <a:r>
              <a:rPr lang="it-IT" sz="2400" dirty="0"/>
              <a:t> </a:t>
            </a:r>
            <a:r>
              <a:rPr lang="it-IT" sz="2400" dirty="0" err="1"/>
              <a:t>usage</a:t>
            </a:r>
            <a:r>
              <a:rPr lang="it-IT" sz="2400" dirty="0"/>
              <a:t> of the keys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err="1"/>
              <a:t>Cryptographic</a:t>
            </a:r>
            <a:r>
              <a:rPr lang="it-IT" sz="2400" dirty="0"/>
              <a:t> </a:t>
            </a:r>
            <a:r>
              <a:rPr lang="it-IT" sz="2400" dirty="0" err="1"/>
              <a:t>process</a:t>
            </a:r>
            <a:r>
              <a:rPr lang="it-IT" sz="2400" dirty="0"/>
              <a:t> </a:t>
            </a:r>
            <a:r>
              <a:rPr lang="it-IT" sz="2400" dirty="0" err="1"/>
              <a:t>separation</a:t>
            </a:r>
            <a:endParaRPr lang="it-IT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err="1"/>
              <a:t>Bounded</a:t>
            </a:r>
            <a:r>
              <a:rPr lang="it-IT" sz="2400" dirty="0"/>
              <a:t> to the TEE</a:t>
            </a:r>
          </a:p>
          <a:p>
            <a:endParaRPr lang="it-IT" dirty="0"/>
          </a:p>
        </p:txBody>
      </p:sp>
      <p:pic>
        <p:nvPicPr>
          <p:cNvPr id="23" name="Segnaposto contenuto 22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EF6614B4-2904-DB72-77C9-74785D3EFE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8386" y="1739786"/>
            <a:ext cx="4377503" cy="4665496"/>
          </a:xfrm>
        </p:spPr>
      </p:pic>
    </p:spTree>
    <p:extLst>
      <p:ext uri="{BB962C8B-B14F-4D97-AF65-F5344CB8AC3E}">
        <p14:creationId xmlns:p14="http://schemas.microsoft.com/office/powerpoint/2010/main" val="594404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13_TF78884036_Win32" id="{805C5803-0317-4718-8022-ABE221669536}" vid="{94429C2B-8F64-40D0-A235-093696D1F28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16c05727-aa75-4e4a-9b5f-8a80a1165891"/>
    <ds:schemaRef ds:uri="http://purl.org/dc/terms/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digitale</Template>
  <TotalTime>697</TotalTime>
  <Words>558</Words>
  <Application>Microsoft Office PowerPoint</Application>
  <PresentationFormat>Widescreen</PresentationFormat>
  <Paragraphs>146</Paragraphs>
  <Slides>20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Wingdings</vt:lpstr>
      <vt:lpstr>Wingdings 3</vt:lpstr>
      <vt:lpstr>Ione</vt:lpstr>
      <vt:lpstr>Techniques for Authentication of Mobile Devices</vt:lpstr>
      <vt:lpstr>Goal of the project</vt:lpstr>
      <vt:lpstr>Unique IDs</vt:lpstr>
      <vt:lpstr>Decision Criteria</vt:lpstr>
      <vt:lpstr>Decision Criteria</vt:lpstr>
      <vt:lpstr>Best practices for unique identifiers</vt:lpstr>
      <vt:lpstr>Our approach</vt:lpstr>
      <vt:lpstr>Trusted Execution Environment</vt:lpstr>
      <vt:lpstr>Android KeyStore</vt:lpstr>
      <vt:lpstr>Android Key Attestation</vt:lpstr>
      <vt:lpstr>TEE Serial Number</vt:lpstr>
      <vt:lpstr>Implementation Schema</vt:lpstr>
      <vt:lpstr>Client Implementation</vt:lpstr>
      <vt:lpstr>Server Implementation</vt:lpstr>
      <vt:lpstr>Demo - Client Errors </vt:lpstr>
      <vt:lpstr>Demo - Video</vt:lpstr>
      <vt:lpstr>Summary</vt:lpstr>
      <vt:lpstr>Possible Extensions</vt:lpstr>
      <vt:lpstr>Bibliography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Techniques for Authentication of Mobile Devices</dc:title>
  <dc:creator>Andrea Perno</dc:creator>
  <cp:lastModifiedBy>Omar Scicolone</cp:lastModifiedBy>
  <cp:revision>16</cp:revision>
  <dcterms:created xsi:type="dcterms:W3CDTF">2023-07-19T12:00:32Z</dcterms:created>
  <dcterms:modified xsi:type="dcterms:W3CDTF">2023-07-28T08:11:29Z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